
<file path=[Content_Types].xml><?xml version="1.0" encoding="utf-8"?>
<Types xmlns="http://schemas.openxmlformats.org/package/2006/content-types">
  <Default Extension="png" ContentType="image/png"/>
  <Default Extension="tmp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97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786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jpg>
</file>

<file path=ppt/media/image10.tmp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44a9101d18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44a9101d18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4a9101d18_1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4a9101d18_1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44a9101d18_1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44a9101d18_1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44a9101d18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44a9101d18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44a9101d18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44a9101d18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44a9101d18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44a9101d18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44a9101d18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44a9101d18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4a9101d1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44a9101d1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44a9101d1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44a9101d1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44a9101d1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44a9101d18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44a9101d18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44a9101d18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44a9101d18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44a9101d18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44a9101d18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44a9101d18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44a9101d18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44a9101d18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44a9101d18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44a9101d18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786370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6754927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3104073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84491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3425489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594743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1727359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154113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2292658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25398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4167782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0995053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10/23/2018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559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311700" y="1058625"/>
            <a:ext cx="8520600" cy="124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BATTLEBOT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3</a:t>
            </a:r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Capstone 1 Preliminary Design Review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Evaluation: Drive System</a:t>
            </a:r>
            <a:endParaRPr/>
          </a:p>
        </p:txBody>
      </p:sp>
      <p:pic>
        <p:nvPicPr>
          <p:cNvPr id="339" name="Google Shape;33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9080" y="1845496"/>
            <a:ext cx="3911194" cy="272069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6101292"/>
              </p:ext>
            </p:extLst>
          </p:nvPr>
        </p:nvGraphicFramePr>
        <p:xfrm>
          <a:off x="1195190" y="1758064"/>
          <a:ext cx="3243320" cy="2173188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621660">
                  <a:extLst>
                    <a:ext uri="{9D8B030D-6E8A-4147-A177-3AD203B41FA5}">
                      <a16:colId xmlns:a16="http://schemas.microsoft.com/office/drawing/2014/main" val="2143732721"/>
                    </a:ext>
                  </a:extLst>
                </a:gridCol>
                <a:gridCol w="1621660">
                  <a:extLst>
                    <a:ext uri="{9D8B030D-6E8A-4147-A177-3AD203B41FA5}">
                      <a16:colId xmlns:a16="http://schemas.microsoft.com/office/drawing/2014/main" val="67795677"/>
                    </a:ext>
                  </a:extLst>
                </a:gridCol>
              </a:tblGrid>
              <a:tr h="3621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Drive System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Total Points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39056385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Dead</a:t>
                      </a:r>
                      <a:r>
                        <a:rPr lang="en-US" sz="1800" b="1" i="0" u="none" strike="noStrike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Axle: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X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1227105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Wheels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0994333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Tank Treads</a:t>
                      </a: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050871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Live Axle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0993741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Omni Wheels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40649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6768" y="4752211"/>
            <a:ext cx="1895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www.servomagazine.com</a:t>
            </a:r>
          </a:p>
          <a:p>
            <a:endParaRPr 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Design Evaluation: Electrical Control System</a:t>
            </a:r>
            <a:endParaRPr sz="2800" dirty="0"/>
          </a:p>
        </p:txBody>
      </p:sp>
      <p:pic>
        <p:nvPicPr>
          <p:cNvPr id="345" name="Google Shape;345;p24"/>
          <p:cNvPicPr preferRelativeResize="0"/>
          <p:nvPr/>
        </p:nvPicPr>
        <p:blipFill rotWithShape="1">
          <a:blip r:embed="rId3">
            <a:alphaModFix/>
          </a:blip>
          <a:srcRect l="10505" t="15259" r="8810" b="16741"/>
          <a:stretch/>
        </p:blipFill>
        <p:spPr>
          <a:xfrm>
            <a:off x="5849725" y="1597875"/>
            <a:ext cx="2251948" cy="1172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24"/>
          <p:cNvPicPr preferRelativeResize="0"/>
          <p:nvPr/>
        </p:nvPicPr>
        <p:blipFill rotWithShape="1">
          <a:blip r:embed="rId4">
            <a:alphaModFix/>
          </a:blip>
          <a:srcRect l="13433" t="9999" r="11015" b="6535"/>
          <a:stretch/>
        </p:blipFill>
        <p:spPr>
          <a:xfrm>
            <a:off x="5870642" y="2836856"/>
            <a:ext cx="2251950" cy="186588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610656"/>
              </p:ext>
            </p:extLst>
          </p:nvPr>
        </p:nvGraphicFramePr>
        <p:xfrm>
          <a:off x="827632" y="1597875"/>
          <a:ext cx="4365092" cy="270218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2189431">
                  <a:extLst>
                    <a:ext uri="{9D8B030D-6E8A-4147-A177-3AD203B41FA5}">
                      <a16:colId xmlns:a16="http://schemas.microsoft.com/office/drawing/2014/main" val="2657042259"/>
                    </a:ext>
                  </a:extLst>
                </a:gridCol>
                <a:gridCol w="2175661">
                  <a:extLst>
                    <a:ext uri="{9D8B030D-6E8A-4147-A177-3AD203B41FA5}">
                      <a16:colId xmlns:a16="http://schemas.microsoft.com/office/drawing/2014/main" val="3180622279"/>
                    </a:ext>
                  </a:extLst>
                </a:gridCol>
              </a:tblGrid>
              <a:tr h="7555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Electronic Control System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Total Points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47053180"/>
                  </a:ext>
                </a:extLst>
              </a:tr>
              <a:tr h="40982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Microcontroller: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X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7270410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Bluetooth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8204906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Radio</a:t>
                      </a: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4</a:t>
                      </a:r>
                      <a:endParaRPr lang="en-US" sz="1800" b="0" i="0" u="none" strike="noStrike" dirty="0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5682269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Wi-Fi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9379505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Off</a:t>
                      </a:r>
                      <a:r>
                        <a:rPr lang="en-US" sz="1800" b="1" i="0" u="none" strike="noStrike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the Shelf RC Parts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014439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00117" y="4779274"/>
            <a:ext cx="18087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www.raspberrypi.org</a:t>
            </a:r>
          </a:p>
          <a:p>
            <a:r>
              <a:rPr lang="en-US" sz="1000" dirty="0">
                <a:solidFill>
                  <a:schemeClr val="bg1"/>
                </a:solidFill>
              </a:rPr>
              <a:t>www.adafruit.com</a:t>
            </a:r>
            <a:endParaRPr 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Evaluation: Weapon System</a:t>
            </a:r>
            <a:endParaRPr/>
          </a:p>
        </p:txBody>
      </p:sp>
      <p:pic>
        <p:nvPicPr>
          <p:cNvPr id="352" name="Google Shape;352;p25"/>
          <p:cNvPicPr preferRelativeResize="0"/>
          <p:nvPr/>
        </p:nvPicPr>
        <p:blipFill rotWithShape="1">
          <a:blip r:embed="rId3">
            <a:alphaModFix/>
          </a:blip>
          <a:srcRect l="16887" r="10449"/>
          <a:stretch/>
        </p:blipFill>
        <p:spPr>
          <a:xfrm>
            <a:off x="5383350" y="3207939"/>
            <a:ext cx="3397901" cy="1836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25"/>
          <p:cNvPicPr preferRelativeResize="0"/>
          <p:nvPr/>
        </p:nvPicPr>
        <p:blipFill rotWithShape="1">
          <a:blip r:embed="rId4">
            <a:alphaModFix/>
          </a:blip>
          <a:srcRect t="8214" r="23669"/>
          <a:stretch/>
        </p:blipFill>
        <p:spPr>
          <a:xfrm>
            <a:off x="5669837" y="1297239"/>
            <a:ext cx="2824925" cy="19107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5565396"/>
              </p:ext>
            </p:extLst>
          </p:nvPr>
        </p:nvGraphicFramePr>
        <p:xfrm>
          <a:off x="1021189" y="2060320"/>
          <a:ext cx="3724346" cy="188595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862173">
                  <a:extLst>
                    <a:ext uri="{9D8B030D-6E8A-4147-A177-3AD203B41FA5}">
                      <a16:colId xmlns:a16="http://schemas.microsoft.com/office/drawing/2014/main" val="1085737964"/>
                    </a:ext>
                  </a:extLst>
                </a:gridCol>
                <a:gridCol w="1862173">
                  <a:extLst>
                    <a:ext uri="{9D8B030D-6E8A-4147-A177-3AD203B41FA5}">
                      <a16:colId xmlns:a16="http://schemas.microsoft.com/office/drawing/2014/main" val="362946326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Weapon System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Total Points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035594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Roller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89883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Hammer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44685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“Hermit</a:t>
                      </a:r>
                      <a:r>
                        <a:rPr lang="en-US" sz="20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Crab”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866766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Hydraulic Wedge</a:t>
                      </a: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49817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Spatula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3476430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8615" y="4743390"/>
            <a:ext cx="3330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www.youtube.com/channel/UC_IpSl6O_-IRAA6fiNs05Gg</a:t>
            </a:r>
          </a:p>
          <a:p>
            <a:r>
              <a:rPr lang="en-US" sz="1000" dirty="0">
                <a:solidFill>
                  <a:schemeClr val="bg1"/>
                </a:solidFill>
              </a:rPr>
              <a:t>www.design1st.com</a:t>
            </a:r>
            <a:endParaRPr 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Evaluation: Armor</a:t>
            </a:r>
            <a:endParaRPr/>
          </a:p>
        </p:txBody>
      </p:sp>
      <p:pic>
        <p:nvPicPr>
          <p:cNvPr id="359" name="Google Shape;35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8667" y="1301517"/>
            <a:ext cx="2307281" cy="1575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26"/>
          <p:cNvPicPr preferRelativeResize="0"/>
          <p:nvPr/>
        </p:nvPicPr>
        <p:blipFill rotWithShape="1">
          <a:blip r:embed="rId4">
            <a:alphaModFix/>
          </a:blip>
          <a:srcRect t="15340" b="20929"/>
          <a:stretch/>
        </p:blipFill>
        <p:spPr>
          <a:xfrm>
            <a:off x="5609662" y="2877126"/>
            <a:ext cx="2385289" cy="188843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7284840"/>
              </p:ext>
            </p:extLst>
          </p:nvPr>
        </p:nvGraphicFramePr>
        <p:xfrm>
          <a:off x="1503791" y="2295733"/>
          <a:ext cx="3175000" cy="1571625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613178">
                  <a:extLst>
                    <a:ext uri="{9D8B030D-6E8A-4147-A177-3AD203B41FA5}">
                      <a16:colId xmlns:a16="http://schemas.microsoft.com/office/drawing/2014/main" val="3801583617"/>
                    </a:ext>
                  </a:extLst>
                </a:gridCol>
                <a:gridCol w="1561822">
                  <a:extLst>
                    <a:ext uri="{9D8B030D-6E8A-4147-A177-3AD203B41FA5}">
                      <a16:colId xmlns:a16="http://schemas.microsoft.com/office/drawing/2014/main" val="213156332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Armor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Total Points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714117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Aluminum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3</a:t>
                      </a:r>
                      <a:endParaRPr lang="en-US" sz="2000" b="0" i="0" u="none" strike="noStrike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31546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1018 Steel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50471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UHMWPE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041509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AR400 Steel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2740447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8807" y="4743390"/>
            <a:ext cx="2829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www.thestreet.com</a:t>
            </a:r>
          </a:p>
          <a:p>
            <a:r>
              <a:rPr lang="en-US" sz="1000" dirty="0">
                <a:solidFill>
                  <a:schemeClr val="bg1"/>
                </a:solidFill>
              </a:rPr>
              <a:t>www.ar500armor.com</a:t>
            </a:r>
            <a:endParaRPr 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Alternatives</a:t>
            </a:r>
            <a:endParaRPr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8992732"/>
              </p:ext>
            </p:extLst>
          </p:nvPr>
        </p:nvGraphicFramePr>
        <p:xfrm>
          <a:off x="420488" y="1597875"/>
          <a:ext cx="8436510" cy="2776659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406085">
                  <a:extLst>
                    <a:ext uri="{9D8B030D-6E8A-4147-A177-3AD203B41FA5}">
                      <a16:colId xmlns:a16="http://schemas.microsoft.com/office/drawing/2014/main" val="2389688193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2821058013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243562650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785260852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4294610567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2891828028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Drive System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Electrical System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Weapon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Armor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Total Points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69085041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 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Dead Axle: Wheels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Micro: Bluetooth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Roller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Aluminum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877786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39518394"/>
                  </a:ext>
                </a:extLst>
              </a:tr>
              <a:tr h="524949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 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Omni Wheels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Micro: Radio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Hammer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UHMWPE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 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2891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8678469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 3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Dead Axle: Wheels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Micro: Bluetooth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Hydraulic Wedge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1018 Steel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 13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205841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444555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Chosen Design</a:t>
            </a:r>
            <a:endParaRPr dirty="0"/>
          </a:p>
        </p:txBody>
      </p:sp>
      <p:sp>
        <p:nvSpPr>
          <p:cNvPr id="371" name="Google Shape;371;p28"/>
          <p:cNvSpPr txBox="1">
            <a:spLocks noGrp="1"/>
          </p:cNvSpPr>
          <p:nvPr>
            <p:ph type="body" idx="1"/>
          </p:nvPr>
        </p:nvSpPr>
        <p:spPr>
          <a:xfrm>
            <a:off x="1303800" y="2000683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Roller as main weapon system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Wedge in rear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Dead axle drive 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Aluminum with layer of Ar400 (where applicable)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Reprogrammable microcontroller</a:t>
            </a:r>
            <a:endParaRPr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6C2BF7-CBAA-4B82-B0C4-E98F455E0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53" y="3203088"/>
            <a:ext cx="3476847" cy="194041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377" name="Google Shape;377;p29"/>
          <p:cNvSpPr txBox="1">
            <a:spLocks noGrp="1"/>
          </p:cNvSpPr>
          <p:nvPr>
            <p:ph type="body" idx="1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November 26: Have CDR presentation ready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November 30: Finish drawings/models/Manufacturing plan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December 3: Complete written report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December 10: Buy materials and components 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December 14: Start manufacturing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January: Start programming microcontroller.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March: Integrate subsystems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April: Testing robot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May: Competition day</a:t>
            </a:r>
            <a:endParaRPr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 are We?</a:t>
            </a:r>
            <a:endParaRPr dirty="0"/>
          </a:p>
        </p:txBody>
      </p:sp>
      <p:sp>
        <p:nvSpPr>
          <p:cNvPr id="284" name="Google Shape;284;p14"/>
          <p:cNvSpPr txBox="1">
            <a:spLocks noGrp="1"/>
          </p:cNvSpPr>
          <p:nvPr>
            <p:ph type="body" idx="1"/>
          </p:nvPr>
        </p:nvSpPr>
        <p:spPr>
          <a:xfrm>
            <a:off x="1303800" y="1549536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Group members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Ivan Albert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Nishagar Raventhiran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Cole </a:t>
            </a:r>
            <a:r>
              <a:rPr lang="en-US" sz="2000" dirty="0" err="1"/>
              <a:t>Trugman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Advisor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James Black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Course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Capstone 1, EMEC 489</a:t>
            </a:r>
            <a:endParaRPr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Competition</a:t>
            </a:r>
            <a:endParaRPr/>
          </a:p>
        </p:txBody>
      </p:sp>
      <p:sp>
        <p:nvSpPr>
          <p:cNvPr id="290" name="Google Shape;290;p15"/>
          <p:cNvSpPr txBox="1">
            <a:spLocks noGrp="1"/>
          </p:cNvSpPr>
          <p:nvPr>
            <p:ph type="body" idx="1"/>
          </p:nvPr>
        </p:nvSpPr>
        <p:spPr>
          <a:xfrm>
            <a:off x="930625" y="1597875"/>
            <a:ext cx="3361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Design robot to battle two other opposing robots</a:t>
            </a:r>
          </a:p>
          <a:p>
            <a:r>
              <a:rPr lang="en-US" sz="2000" dirty="0"/>
              <a:t>Attempt to disable opponents</a:t>
            </a:r>
          </a:p>
          <a:p>
            <a:r>
              <a:rPr lang="en-US" sz="2000" dirty="0"/>
              <a:t>Ready for any weather</a:t>
            </a:r>
          </a:p>
          <a:p>
            <a:r>
              <a:rPr lang="en-US" sz="2000" dirty="0"/>
              <a:t>Avoid</a:t>
            </a:r>
            <a:r>
              <a:rPr lang="en" sz="2000" dirty="0"/>
              <a:t> obstacles in the aren</a:t>
            </a:r>
            <a:r>
              <a:rPr lang="en-US" sz="2000" dirty="0"/>
              <a:t>a</a:t>
            </a:r>
            <a:endParaRPr sz="2000" dirty="0"/>
          </a:p>
        </p:txBody>
      </p:sp>
      <p:pic>
        <p:nvPicPr>
          <p:cNvPr id="291" name="Google Shape;2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5275" y="1597875"/>
            <a:ext cx="4042200" cy="227373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313699" y="4865676"/>
            <a:ext cx="25963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www.broadcastingcable.com</a:t>
            </a:r>
            <a:endParaRPr 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Level 1 Requirements</a:t>
            </a:r>
            <a:endParaRPr dirty="0"/>
          </a:p>
        </p:txBody>
      </p:sp>
      <p:sp>
        <p:nvSpPr>
          <p:cNvPr id="297" name="Google Shape;297;p16"/>
          <p:cNvSpPr txBox="1">
            <a:spLocks noGrp="1"/>
          </p:cNvSpPr>
          <p:nvPr>
            <p:ph type="body" idx="1"/>
          </p:nvPr>
        </p:nvSpPr>
        <p:spPr>
          <a:xfrm>
            <a:off x="1303800" y="1729746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Less than 25 lbs 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Fit in 18 in cube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Adheres to weapon limitations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Costs less than $1000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Able to run for 3 minutes on one charge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Not a pre assembled robot or toy</a:t>
            </a:r>
          </a:p>
          <a:p>
            <a:pPr indent="-304800">
              <a:buSzPts val="1200"/>
              <a:buFont typeface="Calibri"/>
              <a:buChar char="●"/>
            </a:pPr>
            <a:r>
              <a:rPr lang="en-US" sz="2000" dirty="0"/>
              <a:t>Must include a master power disconnect switch</a:t>
            </a: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8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303" name="Google Shape;303;p17"/>
          <p:cNvSpPr txBox="1">
            <a:spLocks noGrp="1"/>
          </p:cNvSpPr>
          <p:nvPr>
            <p:ph type="body" idx="1"/>
          </p:nvPr>
        </p:nvSpPr>
        <p:spPr>
          <a:xfrm>
            <a:off x="1303800" y="20304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Lessons from televised battlebot competitions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Electrical Controls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Structural Materials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Mobili</a:t>
            </a:r>
            <a:r>
              <a:rPr lang="en-US" sz="2000" dirty="0"/>
              <a:t>ty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Specifications</a:t>
            </a:r>
            <a:endParaRPr/>
          </a:p>
        </p:txBody>
      </p:sp>
      <p:sp>
        <p:nvSpPr>
          <p:cNvPr id="309" name="Google Shape;309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Design specifications were categorized as follows:</a:t>
            </a:r>
          </a:p>
          <a:p>
            <a:pPr marL="342900" indent="-342900"/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Offensive/defensive Specifications</a:t>
            </a:r>
          </a:p>
          <a:p>
            <a:pPr marL="342900" indent="-342900"/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Functional Specifications</a:t>
            </a:r>
          </a:p>
          <a:p>
            <a:pPr marL="342900" indent="-342900"/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Physical Specifications</a:t>
            </a:r>
            <a:endParaRPr sz="2000" dirty="0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 dirty="0">
                <a:solidFill>
                  <a:srgbClr val="333333"/>
                </a:solidFill>
                <a:latin typeface="Calibri Light" panose="020F0302020204030204" pitchFamily="34" charset="0"/>
                <a:ea typeface="Calibri"/>
                <a:cs typeface="Calibri Light" panose="020F0302020204030204" pitchFamily="34" charset="0"/>
                <a:sym typeface="Calibri"/>
              </a:rPr>
              <a:t>Offensive/defensive Specifications</a:t>
            </a:r>
            <a:endParaRPr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15" name="Google Shape;315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800"/>
              </a:spcBef>
            </a:pPr>
            <a:r>
              <a:rPr lang="en" sz="2000" dirty="0"/>
              <a:t>Minimum force given by the robot is 20 lb.</a:t>
            </a:r>
            <a:endParaRPr sz="2000" dirty="0"/>
          </a:p>
          <a:p>
            <a:r>
              <a:rPr lang="en" sz="2000" dirty="0"/>
              <a:t>Robot must withstand a minimum pushing force of 20 lb as well as 25 lb gravitational force .</a:t>
            </a:r>
            <a:endParaRPr sz="2000" dirty="0"/>
          </a:p>
          <a:p>
            <a:r>
              <a:rPr lang="en" sz="2000" dirty="0"/>
              <a:t>Minimum speed of the robot should be 1 ft/s.</a:t>
            </a:r>
            <a:endParaRPr sz="2000" dirty="0"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 dirty="0">
                <a:solidFill>
                  <a:srgbClr val="000000"/>
                </a:solidFill>
                <a:ea typeface="Calibri"/>
                <a:cs typeface="Calibri"/>
                <a:sym typeface="Calibri"/>
              </a:rPr>
              <a:t>Functional Specifications</a:t>
            </a:r>
            <a:endParaRPr dirty="0"/>
          </a:p>
        </p:txBody>
      </p:sp>
      <p:sp>
        <p:nvSpPr>
          <p:cNvPr id="321" name="Google Shape;321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dirty="0"/>
              <a:t>Have to have enough battery power to run through whole competition</a:t>
            </a:r>
            <a:endParaRPr sz="2000" dirty="0"/>
          </a:p>
          <a:p>
            <a:r>
              <a:rPr lang="en" sz="2000" dirty="0">
                <a:solidFill>
                  <a:srgbClr val="333333"/>
                </a:solidFill>
              </a:rPr>
              <a:t>The turning radius of the robot has to be at </a:t>
            </a:r>
            <a:r>
              <a:rPr lang="en-US" sz="2000" dirty="0">
                <a:solidFill>
                  <a:srgbClr val="333333"/>
                </a:solidFill>
              </a:rPr>
              <a:t>most</a:t>
            </a:r>
            <a:r>
              <a:rPr lang="en" sz="2000" dirty="0">
                <a:solidFill>
                  <a:srgbClr val="333333"/>
                </a:solidFill>
              </a:rPr>
              <a:t> 3 ft</a:t>
            </a:r>
          </a:p>
          <a:p>
            <a:r>
              <a:rPr lang="en-US" sz="2000" dirty="0"/>
              <a:t>Control system must  interface with driving motors, and the remote control</a:t>
            </a:r>
          </a:p>
          <a:p>
            <a:r>
              <a:rPr lang="en-US" sz="2000" dirty="0"/>
              <a:t>Range must be reliable up to 33.5 ft</a:t>
            </a:r>
          </a:p>
          <a:p>
            <a:pPr marL="146050" indent="0">
              <a:buNone/>
            </a:pPr>
            <a:endParaRPr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333333"/>
                </a:solidFill>
                <a:ea typeface="Calibri"/>
                <a:cs typeface="Calibri"/>
                <a:sym typeface="Calibri"/>
              </a:rPr>
              <a:t>Physical</a:t>
            </a:r>
            <a:r>
              <a:rPr lang="en" b="0" dirty="0">
                <a:solidFill>
                  <a:srgbClr val="333333"/>
                </a:solidFill>
                <a:ea typeface="Calibri"/>
                <a:cs typeface="Calibri"/>
                <a:sym typeface="Calibri"/>
              </a:rPr>
              <a:t> Specifications</a:t>
            </a:r>
            <a:endParaRPr dirty="0"/>
          </a:p>
        </p:txBody>
      </p:sp>
      <p:sp>
        <p:nvSpPr>
          <p:cNvPr id="333" name="Google Shape;333;p2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dirty="0"/>
              <a:t>Maximum allowable weight is 25 lb</a:t>
            </a:r>
            <a:endParaRPr sz="2000" dirty="0"/>
          </a:p>
          <a:p>
            <a:r>
              <a:rPr lang="en" sz="2000" dirty="0"/>
              <a:t>Must be able to stow into an 18” cube</a:t>
            </a:r>
            <a:endParaRPr sz="2000" dirty="0"/>
          </a:p>
          <a:p>
            <a:r>
              <a:rPr lang="en" sz="2000" dirty="0"/>
              <a:t>Radius edge</a:t>
            </a:r>
            <a:r>
              <a:rPr lang="en-US" sz="2000" dirty="0"/>
              <a:t>s</a:t>
            </a:r>
            <a:r>
              <a:rPr lang="en" sz="2000" dirty="0"/>
              <a:t> must </a:t>
            </a:r>
            <a:r>
              <a:rPr lang="en-US" sz="2000" dirty="0"/>
              <a:t>be </a:t>
            </a:r>
            <a:r>
              <a:rPr lang="en" sz="2000" dirty="0"/>
              <a:t>g</a:t>
            </a:r>
            <a:r>
              <a:rPr lang="en-US" sz="2000" dirty="0" err="1"/>
              <a:t>reater</a:t>
            </a:r>
            <a:r>
              <a:rPr lang="en" sz="2000" dirty="0"/>
              <a:t> than ⅛”</a:t>
            </a:r>
            <a:endParaRPr sz="2000" dirty="0"/>
          </a:p>
          <a:p>
            <a:r>
              <a:rPr lang="en" sz="2000" dirty="0"/>
              <a:t>Keep the cost between $500 and $1000 </a:t>
            </a:r>
            <a:endParaRPr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246</TotalTime>
  <Words>478</Words>
  <Application>Microsoft Office PowerPoint</Application>
  <PresentationFormat>On-screen Show (16:9)</PresentationFormat>
  <Paragraphs>163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Calibri Light</vt:lpstr>
      <vt:lpstr>Arial</vt:lpstr>
      <vt:lpstr>Retrospect</vt:lpstr>
      <vt:lpstr>BATTLEBOT  Team 3</vt:lpstr>
      <vt:lpstr>Who are We?</vt:lpstr>
      <vt:lpstr>The Competition</vt:lpstr>
      <vt:lpstr>Level 1 Requirements</vt:lpstr>
      <vt:lpstr>Background</vt:lpstr>
      <vt:lpstr>Design Specifications</vt:lpstr>
      <vt:lpstr>Offensive/defensive Specifications</vt:lpstr>
      <vt:lpstr>Functional Specifications</vt:lpstr>
      <vt:lpstr>Physical Specifications</vt:lpstr>
      <vt:lpstr>Design Evaluation: Drive System</vt:lpstr>
      <vt:lpstr>Design Evaluation: Electrical Control System</vt:lpstr>
      <vt:lpstr>Design Evaluation: Weapon System</vt:lpstr>
      <vt:lpstr>Design Evaluation: Armor</vt:lpstr>
      <vt:lpstr>Design Alternatives</vt:lpstr>
      <vt:lpstr>Chosen Design</vt:lpstr>
      <vt:lpstr>Timeline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BATTLEBOT  Team 3</dc:title>
  <dc:creator>Ivan</dc:creator>
  <cp:lastModifiedBy>Ivan</cp:lastModifiedBy>
  <cp:revision>20</cp:revision>
  <dcterms:modified xsi:type="dcterms:W3CDTF">2018-10-23T16:26:49Z</dcterms:modified>
</cp:coreProperties>
</file>